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FF66"/>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515" autoAdjust="0"/>
    <p:restoredTop sz="94660"/>
  </p:normalViewPr>
  <p:slideViewPr>
    <p:cSldViewPr>
      <p:cViewPr varScale="1">
        <p:scale>
          <a:sx n="106" d="100"/>
          <a:sy n="106" d="100"/>
        </p:scale>
        <p:origin x="2256"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A271D05-D3AC-4338-8048-2014A236DE12}" type="slidenum">
              <a:rPr lang="en-US" altLang="ja-JP"/>
              <a:pPr>
                <a:defRPr/>
              </a:pPr>
              <a:t>‹#›</a:t>
            </a:fld>
            <a:endParaRPr lang="en-US" altLang="ja-JP"/>
          </a:p>
        </p:txBody>
      </p:sp>
    </p:spTree>
    <p:extLst>
      <p:ext uri="{BB962C8B-B14F-4D97-AF65-F5344CB8AC3E}">
        <p14:creationId xmlns:p14="http://schemas.microsoft.com/office/powerpoint/2010/main" val="1148552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AC65696-31B0-417F-9171-58EB085A4472}" type="slidenum">
              <a:rPr lang="en-US" altLang="ja-JP"/>
              <a:pPr>
                <a:defRPr/>
              </a:pPr>
              <a:t>‹#›</a:t>
            </a:fld>
            <a:endParaRPr lang="en-US" altLang="ja-JP"/>
          </a:p>
        </p:txBody>
      </p:sp>
    </p:spTree>
    <p:extLst>
      <p:ext uri="{BB962C8B-B14F-4D97-AF65-F5344CB8AC3E}">
        <p14:creationId xmlns:p14="http://schemas.microsoft.com/office/powerpoint/2010/main" val="2358667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D0550E0-35C3-4836-B2B6-733246C53531}" type="slidenum">
              <a:rPr lang="en-US" altLang="ja-JP"/>
              <a:pPr>
                <a:defRPr/>
              </a:pPr>
              <a:t>‹#›</a:t>
            </a:fld>
            <a:endParaRPr lang="en-US" altLang="ja-JP"/>
          </a:p>
        </p:txBody>
      </p:sp>
    </p:spTree>
    <p:extLst>
      <p:ext uri="{BB962C8B-B14F-4D97-AF65-F5344CB8AC3E}">
        <p14:creationId xmlns:p14="http://schemas.microsoft.com/office/powerpoint/2010/main" val="1943834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40C2AB1-7E08-49EC-B671-2CAE78AD2B96}" type="slidenum">
              <a:rPr lang="en-US" altLang="ja-JP"/>
              <a:pPr>
                <a:defRPr/>
              </a:pPr>
              <a:t>‹#›</a:t>
            </a:fld>
            <a:endParaRPr lang="en-US" altLang="ja-JP"/>
          </a:p>
        </p:txBody>
      </p:sp>
    </p:spTree>
    <p:extLst>
      <p:ext uri="{BB962C8B-B14F-4D97-AF65-F5344CB8AC3E}">
        <p14:creationId xmlns:p14="http://schemas.microsoft.com/office/powerpoint/2010/main" val="476340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6812ACA-3625-4266-920D-DB40E3F8E920}" type="slidenum">
              <a:rPr lang="en-US" altLang="ja-JP"/>
              <a:pPr>
                <a:defRPr/>
              </a:pPr>
              <a:t>‹#›</a:t>
            </a:fld>
            <a:endParaRPr lang="en-US" altLang="ja-JP"/>
          </a:p>
        </p:txBody>
      </p:sp>
    </p:spTree>
    <p:extLst>
      <p:ext uri="{BB962C8B-B14F-4D97-AF65-F5344CB8AC3E}">
        <p14:creationId xmlns:p14="http://schemas.microsoft.com/office/powerpoint/2010/main" val="2315676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E27A2F6-441A-40B2-85B4-E92E4E2099EF}" type="slidenum">
              <a:rPr lang="en-US" altLang="ja-JP"/>
              <a:pPr>
                <a:defRPr/>
              </a:pPr>
              <a:t>‹#›</a:t>
            </a:fld>
            <a:endParaRPr lang="en-US" altLang="ja-JP"/>
          </a:p>
        </p:txBody>
      </p:sp>
    </p:spTree>
    <p:extLst>
      <p:ext uri="{BB962C8B-B14F-4D97-AF65-F5344CB8AC3E}">
        <p14:creationId xmlns:p14="http://schemas.microsoft.com/office/powerpoint/2010/main" val="3230858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60B93E5E-F647-4701-8721-866D40639CD3}" type="slidenum">
              <a:rPr lang="en-US" altLang="ja-JP"/>
              <a:pPr>
                <a:defRPr/>
              </a:pPr>
              <a:t>‹#›</a:t>
            </a:fld>
            <a:endParaRPr lang="en-US" altLang="ja-JP"/>
          </a:p>
        </p:txBody>
      </p:sp>
    </p:spTree>
    <p:extLst>
      <p:ext uri="{BB962C8B-B14F-4D97-AF65-F5344CB8AC3E}">
        <p14:creationId xmlns:p14="http://schemas.microsoft.com/office/powerpoint/2010/main" val="536996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D56F9C70-28F6-4B93-8681-64F340E22681}" type="slidenum">
              <a:rPr lang="en-US" altLang="ja-JP"/>
              <a:pPr>
                <a:defRPr/>
              </a:pPr>
              <a:t>‹#›</a:t>
            </a:fld>
            <a:endParaRPr lang="en-US" altLang="ja-JP"/>
          </a:p>
        </p:txBody>
      </p:sp>
    </p:spTree>
    <p:extLst>
      <p:ext uri="{BB962C8B-B14F-4D97-AF65-F5344CB8AC3E}">
        <p14:creationId xmlns:p14="http://schemas.microsoft.com/office/powerpoint/2010/main" val="3345168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E4B06E24-96C5-4FC4-8407-67195611BF17}" type="slidenum">
              <a:rPr lang="en-US" altLang="ja-JP"/>
              <a:pPr>
                <a:defRPr/>
              </a:pPr>
              <a:t>‹#›</a:t>
            </a:fld>
            <a:endParaRPr lang="en-US" altLang="ja-JP"/>
          </a:p>
        </p:txBody>
      </p:sp>
    </p:spTree>
    <p:extLst>
      <p:ext uri="{BB962C8B-B14F-4D97-AF65-F5344CB8AC3E}">
        <p14:creationId xmlns:p14="http://schemas.microsoft.com/office/powerpoint/2010/main" val="2137250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9AC4670-D197-45BA-AE71-F82CB357D235}" type="slidenum">
              <a:rPr lang="en-US" altLang="ja-JP"/>
              <a:pPr>
                <a:defRPr/>
              </a:pPr>
              <a:t>‹#›</a:t>
            </a:fld>
            <a:endParaRPr lang="en-US" altLang="ja-JP"/>
          </a:p>
        </p:txBody>
      </p:sp>
    </p:spTree>
    <p:extLst>
      <p:ext uri="{BB962C8B-B14F-4D97-AF65-F5344CB8AC3E}">
        <p14:creationId xmlns:p14="http://schemas.microsoft.com/office/powerpoint/2010/main" val="846442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F3CCA67-DA22-4EE3-AA15-513DDD4D403C}" type="slidenum">
              <a:rPr lang="en-US" altLang="ja-JP"/>
              <a:pPr>
                <a:defRPr/>
              </a:pPr>
              <a:t>‹#›</a:t>
            </a:fld>
            <a:endParaRPr lang="en-US" altLang="ja-JP"/>
          </a:p>
        </p:txBody>
      </p:sp>
    </p:spTree>
    <p:extLst>
      <p:ext uri="{BB962C8B-B14F-4D97-AF65-F5344CB8AC3E}">
        <p14:creationId xmlns:p14="http://schemas.microsoft.com/office/powerpoint/2010/main" val="1709310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756ECFD6-4B02-4A5B-9ACD-479471AA840F}"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6"/>
          <p:cNvSpPr txBox="1">
            <a:spLocks noChangeArrowheads="1"/>
          </p:cNvSpPr>
          <p:nvPr/>
        </p:nvSpPr>
        <p:spPr bwMode="auto">
          <a:xfrm>
            <a:off x="5429664" y="166962"/>
            <a:ext cx="3636000" cy="27699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en-US" altLang="ja-JP" sz="1200" b="1" dirty="0">
                <a:latin typeface="BIZ UDPゴシック" panose="020B0400000000000000" pitchFamily="50" charset="-128"/>
                <a:ea typeface="BIZ UDPゴシック" panose="020B0400000000000000" pitchFamily="50" charset="-128"/>
              </a:rPr>
              <a:t>※ </a:t>
            </a:r>
            <a:r>
              <a:rPr lang="ja-JP" altLang="en-US" sz="1200" b="1" dirty="0">
                <a:latin typeface="BIZ UDPゴシック" panose="020B0400000000000000" pitchFamily="50" charset="-128"/>
                <a:ea typeface="BIZ UDPゴシック" panose="020B0400000000000000" pitchFamily="50" charset="-128"/>
              </a:rPr>
              <a:t>カラーコピーして全ての荷物に貼付してください。</a:t>
            </a:r>
          </a:p>
        </p:txBody>
      </p:sp>
      <p:graphicFrame>
        <p:nvGraphicFramePr>
          <p:cNvPr id="17444" name="Group 36"/>
          <p:cNvGraphicFramePr>
            <a:graphicFrameLocks noGrp="1"/>
          </p:cNvGraphicFramePr>
          <p:nvPr>
            <p:extLst>
              <p:ext uri="{D42A27DB-BD31-4B8C-83A1-F6EECF244321}">
                <p14:modId xmlns:p14="http://schemas.microsoft.com/office/powerpoint/2010/main" val="3564615542"/>
              </p:ext>
            </p:extLst>
          </p:nvPr>
        </p:nvGraphicFramePr>
        <p:xfrm>
          <a:off x="184849" y="2419307"/>
          <a:ext cx="8815263" cy="3792362"/>
        </p:xfrm>
        <a:graphic>
          <a:graphicData uri="http://schemas.openxmlformats.org/drawingml/2006/table">
            <a:tbl>
              <a:tblPr/>
              <a:tblGrid>
                <a:gridCol w="1731231">
                  <a:extLst>
                    <a:ext uri="{9D8B030D-6E8A-4147-A177-3AD203B41FA5}">
                      <a16:colId xmlns:a16="http://schemas.microsoft.com/office/drawing/2014/main" val="20000"/>
                    </a:ext>
                  </a:extLst>
                </a:gridCol>
                <a:gridCol w="3165313">
                  <a:extLst>
                    <a:ext uri="{9D8B030D-6E8A-4147-A177-3AD203B41FA5}">
                      <a16:colId xmlns:a16="http://schemas.microsoft.com/office/drawing/2014/main" val="20001"/>
                    </a:ext>
                  </a:extLst>
                </a:gridCol>
                <a:gridCol w="3918719">
                  <a:extLst>
                    <a:ext uri="{9D8B030D-6E8A-4147-A177-3AD203B41FA5}">
                      <a16:colId xmlns:a16="http://schemas.microsoft.com/office/drawing/2014/main" val="20002"/>
                    </a:ext>
                  </a:extLst>
                </a:gridCol>
              </a:tblGrid>
              <a:tr h="72407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学会・会合名</a:t>
                      </a:r>
                      <a:endParaRPr kumimoji="1" lang="en-US" altLang="ja-JP" sz="1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大会数まで）</a:t>
                      </a:r>
                      <a:endParaRPr kumimoji="1"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89998" marR="89998" marT="46768" marB="46768" anchor="ctr" anchorCtr="1"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anchor="ctr" anchorCtr="1"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724078">
                <a:tc>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ご所属・部署名</a:t>
                      </a:r>
                      <a:endParaRPr kumimoji="1" lang="en-US" altLang="ja-JP" sz="1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89998" marR="89998" marT="46768" marB="46768" anchor="ctr" anchorCtr="1"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anchor="ctr" anchorCtr="1"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1"/>
                  </a:ext>
                </a:extLst>
              </a:tr>
              <a:tr h="724078">
                <a:tc>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ご担当者名</a:t>
                      </a:r>
                      <a:endParaRPr kumimoji="1" lang="en-US" altLang="ja-JP"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携帯番号</a:t>
                      </a:r>
                    </a:p>
                  </a:txBody>
                  <a:tcPr marL="89998" marR="89998" marT="46768" marB="46768" anchor="ctr" anchorCtr="1"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ご担当者名</a:t>
                      </a:r>
                    </a:p>
                  </a:txBody>
                  <a:tcPr marL="91438" marR="91438" marT="45689" marB="4568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Arial" charset="0"/>
                          <a:ea typeface="ＭＳ Ｐゴシック" pitchFamily="50" charset="-128"/>
                        </a:defRPr>
                      </a:lvl1pPr>
                      <a:lvl2pPr marL="742950" indent="-285750" eaLnBrk="0" hangingPunct="0">
                        <a:spcBef>
                          <a:spcPct val="20000"/>
                        </a:spcBef>
                        <a:defRPr kumimoji="1" sz="2400">
                          <a:solidFill>
                            <a:schemeClr val="tx1"/>
                          </a:solidFill>
                          <a:latin typeface="Arial" charset="0"/>
                          <a:ea typeface="ＭＳ Ｐゴシック" pitchFamily="50" charset="-128"/>
                        </a:defRPr>
                      </a:lvl2pPr>
                      <a:lvl3pPr marL="1143000" indent="-228600" eaLnBrk="0" hangingPunct="0">
                        <a:spcBef>
                          <a:spcPct val="20000"/>
                        </a:spcBef>
                        <a:defRPr kumimoji="1" sz="2000">
                          <a:solidFill>
                            <a:schemeClr val="tx1"/>
                          </a:solidFill>
                          <a:latin typeface="Arial" charset="0"/>
                          <a:ea typeface="ＭＳ Ｐゴシック" pitchFamily="50" charset="-128"/>
                        </a:defRPr>
                      </a:lvl3pPr>
                      <a:lvl4pPr marL="1600200" indent="-228600" eaLnBrk="0" hangingPunct="0">
                        <a:spcBef>
                          <a:spcPct val="20000"/>
                        </a:spcBef>
                        <a:defRPr kumimoji="1">
                          <a:solidFill>
                            <a:schemeClr val="tx1"/>
                          </a:solidFill>
                          <a:latin typeface="Arial" charset="0"/>
                          <a:ea typeface="ＭＳ Ｐゴシック" pitchFamily="50" charset="-128"/>
                        </a:defRPr>
                      </a:lvl4pPr>
                      <a:lvl5pPr marL="2057400" indent="-228600" eaLnBrk="0" hangingPunct="0">
                        <a:spcBef>
                          <a:spcPct val="20000"/>
                        </a:spcBef>
                        <a:defRPr kumimoji="1">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defRPr kumimoji="1">
                          <a:solidFill>
                            <a:schemeClr val="tx1"/>
                          </a:solidFill>
                          <a:latin typeface="Arial" charset="0"/>
                          <a:ea typeface="ＭＳ Ｐゴシック"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携帯番号</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2407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同封物</a:t>
                      </a:r>
                      <a:endPar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89998" marR="89998" marT="46768" marB="46768" anchor="ctr" anchorCtr="1"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3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ポスター　　　枚　・　チラシ　　　　枚</a:t>
                      </a:r>
                      <a:endParaRPr kumimoji="1" lang="ja-JP" altLang="ja-JP" sz="3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4"/>
                  </a:ext>
                </a:extLst>
              </a:tr>
              <a:tr h="72407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残部の処理</a:t>
                      </a:r>
                      <a:endParaRPr kumimoji="1" lang="en-US" altLang="ja-JP" sz="1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について</a:t>
                      </a:r>
                      <a:endPar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89998" marR="89998" marT="46768" marB="46768" anchor="ctr" anchorCtr="1"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　運営事務局での廃棄を希望する</a:t>
                      </a:r>
                      <a:endParaRPr kumimoji="1" lang="en-US" altLang="ja-JP" sz="2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　プログラム終了時までに申込者にて回収する</a:t>
                      </a:r>
                      <a:endParaRPr kumimoji="1" lang="ja-JP" altLang="ja-JP" sz="2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1438" marR="91438" marT="45689" marB="45689"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5"/>
                  </a:ext>
                </a:extLst>
              </a:tr>
            </a:tbl>
          </a:graphicData>
        </a:graphic>
      </p:graphicFrame>
      <p:sp>
        <p:nvSpPr>
          <p:cNvPr id="2078" name="Text Box 79"/>
          <p:cNvSpPr txBox="1">
            <a:spLocks noChangeArrowheads="1"/>
          </p:cNvSpPr>
          <p:nvPr/>
        </p:nvSpPr>
        <p:spPr bwMode="auto">
          <a:xfrm>
            <a:off x="77620" y="1249062"/>
            <a:ext cx="899490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3500" b="1" dirty="0" smtClean="0">
                <a:latin typeface="MS UI Gothic" panose="020B0600070205080204" pitchFamily="50" charset="-128"/>
                <a:ea typeface="MS UI Gothic" panose="020B0600070205080204" pitchFamily="50" charset="-128"/>
              </a:rPr>
              <a:t>第</a:t>
            </a:r>
            <a:r>
              <a:rPr lang="en-US" altLang="ja-JP" sz="3500" b="1" dirty="0" smtClean="0">
                <a:latin typeface="MS UI Gothic" panose="020B0600070205080204" pitchFamily="50" charset="-128"/>
                <a:ea typeface="MS UI Gothic" panose="020B0600070205080204" pitchFamily="50" charset="-128"/>
              </a:rPr>
              <a:t>36</a:t>
            </a:r>
            <a:r>
              <a:rPr lang="ja-JP" altLang="en-US" sz="3500" b="1" dirty="0" smtClean="0">
                <a:latin typeface="MS UI Gothic" panose="020B0600070205080204" pitchFamily="50" charset="-128"/>
                <a:ea typeface="MS UI Gothic" panose="020B0600070205080204" pitchFamily="50" charset="-128"/>
              </a:rPr>
              <a:t>回日本軟骨代謝学会</a:t>
            </a:r>
            <a:endParaRPr lang="en-US" altLang="ja-JP" sz="3500" b="1" dirty="0">
              <a:latin typeface="MS UI Gothic" panose="020B0600070205080204" pitchFamily="50" charset="-128"/>
              <a:ea typeface="MS UI Gothic" panose="020B0600070205080204" pitchFamily="50" charset="-128"/>
            </a:endParaRPr>
          </a:p>
          <a:p>
            <a:pPr algn="ctr" eaLnBrk="1" hangingPunct="1">
              <a:spcBef>
                <a:spcPct val="0"/>
              </a:spcBef>
              <a:buFontTx/>
              <a:buNone/>
            </a:pPr>
            <a:r>
              <a:rPr lang="ja-JP" altLang="en-US" sz="3500" b="1" dirty="0" smtClean="0">
                <a:latin typeface="MS UI Gothic" panose="020B0600070205080204" pitchFamily="50" charset="-128"/>
                <a:ea typeface="MS UI Gothic" panose="020B0600070205080204" pitchFamily="50" charset="-128"/>
              </a:rPr>
              <a:t>関連学会・会合　ポスター・チラシ設置</a:t>
            </a:r>
            <a:endParaRPr lang="ja-JP" altLang="en-US" sz="3500" b="1" dirty="0">
              <a:latin typeface="MS UI Gothic" panose="020B0600070205080204" pitchFamily="50" charset="-128"/>
              <a:ea typeface="MS UI Gothic" panose="020B0600070205080204" pitchFamily="50" charset="-128"/>
            </a:endParaRPr>
          </a:p>
        </p:txBody>
      </p:sp>
      <p:sp>
        <p:nvSpPr>
          <p:cNvPr id="2079" name="Text Box 87"/>
          <p:cNvSpPr txBox="1">
            <a:spLocks noChangeArrowheads="1"/>
          </p:cNvSpPr>
          <p:nvPr/>
        </p:nvSpPr>
        <p:spPr bwMode="auto">
          <a:xfrm>
            <a:off x="5436520" y="602731"/>
            <a:ext cx="3636000" cy="584775"/>
          </a:xfrm>
          <a:prstGeom prst="rect">
            <a:avLst/>
          </a:prstGeom>
          <a:solidFill>
            <a:srgbClr val="FF0000"/>
          </a:solidFill>
          <a:ln w="15875">
            <a:solidFill>
              <a:schemeClr val="tx1"/>
            </a:solidFill>
            <a:miter lim="800000"/>
            <a:headEnd/>
            <a:tailEnd/>
          </a:ln>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en-US" altLang="ja-JP" b="1" dirty="0" smtClean="0">
                <a:solidFill>
                  <a:schemeClr val="bg1"/>
                </a:solidFill>
                <a:latin typeface="MS UI Gothic" panose="020B0600070205080204" pitchFamily="50" charset="-128"/>
                <a:ea typeface="MS UI Gothic" panose="020B0600070205080204" pitchFamily="50" charset="-128"/>
              </a:rPr>
              <a:t>2</a:t>
            </a:r>
            <a:r>
              <a:rPr lang="ja-JP" altLang="en-US" b="1" dirty="0" smtClean="0">
                <a:solidFill>
                  <a:schemeClr val="bg1"/>
                </a:solidFill>
                <a:latin typeface="MS UI Gothic" panose="020B0600070205080204" pitchFamily="50" charset="-128"/>
                <a:ea typeface="MS UI Gothic" panose="020B0600070205080204" pitchFamily="50" charset="-128"/>
              </a:rPr>
              <a:t>月</a:t>
            </a:r>
            <a:r>
              <a:rPr lang="en-US" altLang="ja-JP" b="1" dirty="0">
                <a:solidFill>
                  <a:schemeClr val="bg1"/>
                </a:solidFill>
                <a:latin typeface="MS UI Gothic" panose="020B0600070205080204" pitchFamily="50" charset="-128"/>
                <a:ea typeface="MS UI Gothic" panose="020B0600070205080204" pitchFamily="50" charset="-128"/>
              </a:rPr>
              <a:t>15</a:t>
            </a:r>
            <a:r>
              <a:rPr lang="ja-JP" altLang="en-US" b="1" dirty="0" smtClean="0">
                <a:solidFill>
                  <a:schemeClr val="bg1"/>
                </a:solidFill>
                <a:latin typeface="MS UI Gothic" panose="020B0600070205080204" pitchFamily="50" charset="-128"/>
                <a:ea typeface="MS UI Gothic" panose="020B0600070205080204" pitchFamily="50" charset="-128"/>
              </a:rPr>
              <a:t>日</a:t>
            </a:r>
            <a:r>
              <a:rPr lang="en-US" altLang="ja-JP" b="1" dirty="0" smtClean="0">
                <a:solidFill>
                  <a:schemeClr val="bg1"/>
                </a:solidFill>
                <a:latin typeface="MS UI Gothic" panose="020B0600070205080204" pitchFamily="50" charset="-128"/>
                <a:ea typeface="MS UI Gothic" panose="020B0600070205080204" pitchFamily="50" charset="-128"/>
              </a:rPr>
              <a:t>(</a:t>
            </a:r>
            <a:r>
              <a:rPr lang="ja-JP" altLang="en-US" b="1" dirty="0">
                <a:solidFill>
                  <a:schemeClr val="bg1"/>
                </a:solidFill>
                <a:latin typeface="MS UI Gothic" panose="020B0600070205080204" pitchFamily="50" charset="-128"/>
                <a:ea typeface="MS UI Gothic" panose="020B0600070205080204" pitchFamily="50" charset="-128"/>
              </a:rPr>
              <a:t>木</a:t>
            </a:r>
            <a:r>
              <a:rPr lang="en-US" altLang="ja-JP" b="1" dirty="0" smtClean="0">
                <a:solidFill>
                  <a:schemeClr val="bg1"/>
                </a:solidFill>
                <a:latin typeface="MS UI Gothic" panose="020B0600070205080204" pitchFamily="50" charset="-128"/>
                <a:ea typeface="MS UI Gothic" panose="020B0600070205080204" pitchFamily="50" charset="-128"/>
              </a:rPr>
              <a:t>)</a:t>
            </a:r>
            <a:r>
              <a:rPr lang="en-US" altLang="ja-JP" b="1" dirty="0" smtClean="0">
                <a:solidFill>
                  <a:schemeClr val="bg1"/>
                </a:solidFill>
                <a:latin typeface="MS UI Gothic" panose="020B0600070205080204" pitchFamily="50" charset="-128"/>
                <a:ea typeface="MS UI Gothic" panose="020B0600070205080204" pitchFamily="50" charset="-128"/>
              </a:rPr>
              <a:t>AM</a:t>
            </a:r>
            <a:r>
              <a:rPr lang="ja-JP" altLang="en-US" sz="2800" b="1" dirty="0" smtClean="0">
                <a:solidFill>
                  <a:schemeClr val="bg1"/>
                </a:solidFill>
                <a:latin typeface="MS UI Gothic" panose="020B0600070205080204" pitchFamily="50" charset="-128"/>
                <a:ea typeface="MS UI Gothic" panose="020B0600070205080204" pitchFamily="50" charset="-128"/>
              </a:rPr>
              <a:t>必着</a:t>
            </a:r>
            <a:endParaRPr lang="ja-JP" altLang="en-US" sz="2800" b="1" dirty="0">
              <a:solidFill>
                <a:schemeClr val="bg1"/>
              </a:solidFill>
              <a:latin typeface="MS UI Gothic" panose="020B0600070205080204" pitchFamily="50" charset="-128"/>
              <a:ea typeface="MS UI Gothic" panose="020B0600070205080204" pitchFamily="50" charset="-128"/>
            </a:endParaRPr>
          </a:p>
        </p:txBody>
      </p:sp>
      <p:sp>
        <p:nvSpPr>
          <p:cNvPr id="7" name="Text Box 5"/>
          <p:cNvSpPr txBox="1">
            <a:spLocks noChangeArrowheads="1"/>
          </p:cNvSpPr>
          <p:nvPr/>
        </p:nvSpPr>
        <p:spPr bwMode="auto">
          <a:xfrm>
            <a:off x="129384" y="166281"/>
            <a:ext cx="5148000" cy="111825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lnSpc>
                <a:spcPts val="2000"/>
              </a:lnSpc>
              <a:spcBef>
                <a:spcPct val="0"/>
              </a:spcBef>
              <a:buFontTx/>
              <a:buNone/>
            </a:pPr>
            <a:r>
              <a:rPr lang="ja-JP" altLang="en-US" sz="1800" b="1" dirty="0" smtClean="0">
                <a:latin typeface="BIZ UDPゴシック" panose="020B0400000000000000" pitchFamily="50" charset="-128"/>
                <a:ea typeface="BIZ UDPゴシック" panose="020B0400000000000000" pitchFamily="50" charset="-128"/>
              </a:rPr>
              <a:t>千里ライフサイエンスセンター</a:t>
            </a:r>
            <a:r>
              <a:rPr lang="en-US" altLang="ja-JP" sz="1800" b="1" dirty="0" smtClean="0">
                <a:latin typeface="BIZ UDPゴシック" panose="020B0400000000000000" pitchFamily="50" charset="-128"/>
                <a:ea typeface="BIZ UDPゴシック" panose="020B0400000000000000" pitchFamily="50" charset="-128"/>
              </a:rPr>
              <a:t>5</a:t>
            </a:r>
            <a:r>
              <a:rPr lang="ja-JP" altLang="en-US" sz="1800" b="1" dirty="0" smtClean="0">
                <a:latin typeface="BIZ UDPゴシック" panose="020B0400000000000000" pitchFamily="50" charset="-128"/>
                <a:ea typeface="BIZ UDPゴシック" panose="020B0400000000000000" pitchFamily="50" charset="-128"/>
              </a:rPr>
              <a:t>階リザベーションオフィス</a:t>
            </a:r>
            <a:r>
              <a:rPr lang="ja-JP" altLang="en-US" sz="1800" b="1" dirty="0">
                <a:latin typeface="BIZ UDPゴシック" panose="020B0400000000000000" pitchFamily="50" charset="-128"/>
                <a:ea typeface="BIZ UDPゴシック" panose="020B0400000000000000" pitchFamily="50" charset="-128"/>
              </a:rPr>
              <a:t>　十河</a:t>
            </a:r>
            <a:r>
              <a:rPr lang="ja-JP" altLang="en-US" sz="1800" b="1" dirty="0" smtClean="0">
                <a:latin typeface="BIZ UDPゴシック" panose="020B0400000000000000" pitchFamily="50" charset="-128"/>
                <a:ea typeface="BIZ UDPゴシック" panose="020B0400000000000000" pitchFamily="50" charset="-128"/>
              </a:rPr>
              <a:t>様 </a:t>
            </a:r>
            <a:r>
              <a:rPr lang="ja-JP" altLang="en-US" sz="1800" b="1" dirty="0">
                <a:latin typeface="BIZ UDPゴシック" panose="020B0400000000000000" pitchFamily="50" charset="-128"/>
                <a:ea typeface="BIZ UDPゴシック" panose="020B0400000000000000" pitchFamily="50" charset="-128"/>
              </a:rPr>
              <a:t>宛</a:t>
            </a:r>
            <a:endParaRPr lang="en-US" altLang="ja-JP" sz="1800" b="1" dirty="0">
              <a:latin typeface="BIZ UDPゴシック" panose="020B0400000000000000" pitchFamily="50" charset="-128"/>
              <a:ea typeface="BIZ UDPゴシック" panose="020B0400000000000000" pitchFamily="50" charset="-128"/>
            </a:endParaRPr>
          </a:p>
          <a:p>
            <a:pPr eaLnBrk="1" hangingPunct="1">
              <a:lnSpc>
                <a:spcPts val="2000"/>
              </a:lnSpc>
              <a:spcBef>
                <a:spcPct val="0"/>
              </a:spcBef>
              <a:buFontTx/>
              <a:buNone/>
            </a:pPr>
            <a:r>
              <a:rPr lang="zh-CN" altLang="en-US" sz="1800" dirty="0" smtClean="0">
                <a:latin typeface="BIZ UDPゴシック" panose="020B0400000000000000" pitchFamily="50" charset="-128"/>
                <a:ea typeface="BIZ UDPゴシック" panose="020B0400000000000000" pitchFamily="50" charset="-128"/>
              </a:rPr>
              <a:t>〒</a:t>
            </a:r>
            <a:r>
              <a:rPr lang="en-US" altLang="ja-JP" sz="1800" dirty="0" smtClean="0">
                <a:latin typeface="BIZ UDPゴシック" panose="020B0400000000000000" pitchFamily="50" charset="-128"/>
                <a:ea typeface="BIZ UDPゴシック" panose="020B0400000000000000" pitchFamily="50" charset="-128"/>
              </a:rPr>
              <a:t>560-</a:t>
            </a:r>
            <a:r>
              <a:rPr lang="en-US" altLang="ja-JP" sz="1800" dirty="0">
                <a:latin typeface="BIZ UDPゴシック" panose="020B0400000000000000" pitchFamily="50" charset="-128"/>
                <a:ea typeface="BIZ UDPゴシック" panose="020B0400000000000000" pitchFamily="50" charset="-128"/>
              </a:rPr>
              <a:t>0082</a:t>
            </a:r>
            <a:r>
              <a:rPr lang="ja-JP" altLang="en-US" sz="1800" dirty="0" smtClean="0">
                <a:latin typeface="BIZ UDPゴシック" panose="020B0400000000000000" pitchFamily="50" charset="-128"/>
                <a:ea typeface="BIZ UDPゴシック" panose="020B0400000000000000" pitchFamily="50" charset="-128"/>
              </a:rPr>
              <a:t>　大阪府豊中市新千里東町</a:t>
            </a:r>
            <a:r>
              <a:rPr lang="en-US" altLang="ja-JP" sz="1800" dirty="0" smtClean="0">
                <a:latin typeface="BIZ UDPゴシック" panose="020B0400000000000000" pitchFamily="50" charset="-128"/>
                <a:ea typeface="BIZ UDPゴシック" panose="020B0400000000000000" pitchFamily="50" charset="-128"/>
              </a:rPr>
              <a:t>1-4-2</a:t>
            </a:r>
            <a:endParaRPr lang="en-US" altLang="ja-JP" sz="1800" dirty="0">
              <a:latin typeface="BIZ UDPゴシック" panose="020B0400000000000000" pitchFamily="50" charset="-128"/>
              <a:ea typeface="BIZ UDPゴシック" panose="020B0400000000000000" pitchFamily="50" charset="-128"/>
            </a:endParaRPr>
          </a:p>
          <a:p>
            <a:pPr eaLnBrk="1" hangingPunct="1">
              <a:lnSpc>
                <a:spcPts val="2000"/>
              </a:lnSpc>
              <a:spcBef>
                <a:spcPct val="0"/>
              </a:spcBef>
              <a:buFontTx/>
              <a:buNone/>
            </a:pPr>
            <a:r>
              <a:rPr lang="en-US" altLang="zh-CN" sz="1800" dirty="0">
                <a:latin typeface="BIZ UDPゴシック" panose="020B0400000000000000" pitchFamily="50" charset="-128"/>
                <a:ea typeface="BIZ UDPゴシック" panose="020B0400000000000000" pitchFamily="50" charset="-128"/>
              </a:rPr>
              <a:t>TEL</a:t>
            </a:r>
            <a:r>
              <a:rPr lang="zh-CN" altLang="en-US" sz="1800" dirty="0" smtClean="0">
                <a:latin typeface="BIZ UDPゴシック" panose="020B0400000000000000" pitchFamily="50" charset="-128"/>
                <a:ea typeface="BIZ UDPゴシック" panose="020B0400000000000000" pitchFamily="50" charset="-128"/>
              </a:rPr>
              <a:t>：</a:t>
            </a:r>
            <a:r>
              <a:rPr lang="en-US" altLang="ja-JP" sz="1800" dirty="0">
                <a:latin typeface="BIZ UDPゴシック" panose="020B0400000000000000" pitchFamily="50" charset="-128"/>
                <a:ea typeface="BIZ UDPゴシック" panose="020B0400000000000000" pitchFamily="50" charset="-128"/>
              </a:rPr>
              <a:t>06-6873-2010</a:t>
            </a:r>
            <a:endParaRPr lang="en-US" altLang="ja-JP" sz="1800" u="sng" dirty="0">
              <a:solidFill>
                <a:srgbClr val="FF0000"/>
              </a:solidFill>
              <a:latin typeface="BIZ UDPゴシック" panose="020B0400000000000000" pitchFamily="50" charset="-128"/>
              <a:ea typeface="BIZ UDPゴシック" panose="020B0400000000000000" pitchFamily="50" charset="-128"/>
            </a:endParaRPr>
          </a:p>
        </p:txBody>
      </p:sp>
      <p:sp>
        <p:nvSpPr>
          <p:cNvPr id="2" name="テキスト ボックス 1"/>
          <p:cNvSpPr txBox="1"/>
          <p:nvPr/>
        </p:nvSpPr>
        <p:spPr>
          <a:xfrm>
            <a:off x="77620" y="6211669"/>
            <a:ext cx="9212778" cy="646331"/>
          </a:xfrm>
          <a:prstGeom prst="rect">
            <a:avLst/>
          </a:prstGeom>
          <a:noFill/>
        </p:spPr>
        <p:txBody>
          <a:bodyPr wrap="none" rtlCol="0">
            <a:spAutoFit/>
          </a:bodyPr>
          <a:lstStyle/>
          <a:p>
            <a:r>
              <a:rPr lang="en-US" altLang="ja-JP" dirty="0" smtClean="0">
                <a:latin typeface="BIZ UDPゴシック" panose="020B0400000000000000" pitchFamily="50" charset="-128"/>
                <a:ea typeface="BIZ UDPゴシック" panose="020B0400000000000000" pitchFamily="50" charset="-128"/>
              </a:rPr>
              <a:t>※</a:t>
            </a:r>
            <a:r>
              <a:rPr lang="ja-JP" altLang="en-US" dirty="0" smtClean="0">
                <a:latin typeface="BIZ UDPゴシック" panose="020B0400000000000000" pitchFamily="50" charset="-128"/>
                <a:ea typeface="BIZ UDPゴシック" panose="020B0400000000000000" pitchFamily="50" charset="-128"/>
              </a:rPr>
              <a:t>ポスターは１学会につき１枚でお願いします。</a:t>
            </a:r>
            <a:r>
              <a:rPr lang="ja-JP" altLang="en-US" dirty="0">
                <a:latin typeface="BIZ UDPゴシック" panose="020B0400000000000000" pitchFamily="50" charset="-128"/>
                <a:ea typeface="BIZ UDPゴシック" panose="020B0400000000000000" pitchFamily="50" charset="-128"/>
              </a:rPr>
              <a:t>なお、</a:t>
            </a:r>
            <a:r>
              <a:rPr lang="ja-JP" altLang="en-US" dirty="0" smtClean="0">
                <a:latin typeface="BIZ UDPゴシック" panose="020B0400000000000000" pitchFamily="50" charset="-128"/>
                <a:ea typeface="BIZ UDPゴシック" panose="020B0400000000000000" pitchFamily="50" charset="-128"/>
              </a:rPr>
              <a:t>複数分をまとめて送付される場合は、</a:t>
            </a:r>
            <a:endParaRPr lang="en-US" altLang="ja-JP" dirty="0" smtClean="0">
              <a:latin typeface="BIZ UDPゴシック" panose="020B0400000000000000" pitchFamily="50" charset="-128"/>
              <a:ea typeface="BIZ UDPゴシック" panose="020B0400000000000000" pitchFamily="50" charset="-128"/>
            </a:endParaRPr>
          </a:p>
          <a:p>
            <a:r>
              <a:rPr lang="ja-JP" altLang="en-US" dirty="0" smtClean="0">
                <a:latin typeface="BIZ UDPゴシック" panose="020B0400000000000000" pitchFamily="50" charset="-128"/>
                <a:ea typeface="BIZ UDPゴシック" panose="020B0400000000000000" pitchFamily="50" charset="-128"/>
              </a:rPr>
              <a:t>　 各学会毎に荷札を貼った封筒に入れた上でまとめてお送りください。</a:t>
            </a:r>
            <a:endParaRPr kumimoji="1" lang="ja-JP" altLang="en-US" dirty="0">
              <a:latin typeface="BIZ UDPゴシック" panose="020B0400000000000000" pitchFamily="50" charset="-128"/>
              <a:ea typeface="BIZ UDPゴシック" panose="020B0400000000000000" pitchFamily="50"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341</TotalTime>
  <Words>154</Words>
  <Application>Microsoft Office PowerPoint</Application>
  <PresentationFormat>画面に合わせる (4:3)</PresentationFormat>
  <Paragraphs>22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Meiryo UI</vt:lpstr>
      <vt:lpstr>ＭＳ Ｐゴシック</vt:lpstr>
      <vt:lpstr>MS UI Gothic</vt:lpstr>
      <vt:lpstr>Arial</vt:lpstr>
      <vt:lpstr>標準デザイン</vt:lpstr>
      <vt:lpstr>PowerPoint プレゼンテーション</vt:lpstr>
    </vt:vector>
  </TitlesOfParts>
  <Company>株式会社コングレ</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第1回アジア太平洋肝臓膵臓胆道学会</dc:title>
  <dc:creator>Masaru Honda</dc:creator>
  <cp:lastModifiedBy>岡山　真理子</cp:lastModifiedBy>
  <cp:revision>95</cp:revision>
  <cp:lastPrinted>2017-06-08T02:05:53Z</cp:lastPrinted>
  <dcterms:created xsi:type="dcterms:W3CDTF">2007-01-25T08:42:07Z</dcterms:created>
  <dcterms:modified xsi:type="dcterms:W3CDTF">2024-01-15T04:13:40Z</dcterms:modified>
</cp:coreProperties>
</file>