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64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000"/>
    <a:srgbClr val="FFC000"/>
    <a:srgbClr val="3E0000"/>
    <a:srgbClr val="B00E17"/>
    <a:srgbClr val="905A36"/>
    <a:srgbClr val="905B37"/>
    <a:srgbClr val="B5AC3A"/>
    <a:srgbClr val="CC3300"/>
    <a:srgbClr val="460000"/>
    <a:srgbClr val="E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10" y="62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9786" cy="498693"/>
          </a:xfrm>
          <a:prstGeom prst="rect">
            <a:avLst/>
          </a:prstGeom>
        </p:spPr>
        <p:txBody>
          <a:bodyPr vert="horz" lIns="90700" tIns="45350" rIns="90700" bIns="4535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2" y="1"/>
            <a:ext cx="2949786" cy="498693"/>
          </a:xfrm>
          <a:prstGeom prst="rect">
            <a:avLst/>
          </a:prstGeom>
        </p:spPr>
        <p:txBody>
          <a:bodyPr vert="horz" lIns="90700" tIns="45350" rIns="90700" bIns="4535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2018/8/20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0" tIns="45350" rIns="90700" bIns="4535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3"/>
          </a:xfrm>
          <a:prstGeom prst="rect">
            <a:avLst/>
          </a:prstGeom>
        </p:spPr>
        <p:txBody>
          <a:bodyPr vert="horz" lIns="90700" tIns="45350" rIns="90700" bIns="4535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50"/>
            <a:ext cx="2949786" cy="498692"/>
          </a:xfrm>
          <a:prstGeom prst="rect">
            <a:avLst/>
          </a:prstGeom>
        </p:spPr>
        <p:txBody>
          <a:bodyPr vert="horz" lIns="90700" tIns="45350" rIns="90700" bIns="4535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2" y="9440650"/>
            <a:ext cx="2949786" cy="498692"/>
          </a:xfrm>
          <a:prstGeom prst="rect">
            <a:avLst/>
          </a:prstGeom>
        </p:spPr>
        <p:txBody>
          <a:bodyPr vert="horz" lIns="90700" tIns="45350" rIns="90700" bIns="4535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 userDrawn="1"/>
        </p:nvSpPr>
        <p:spPr>
          <a:xfrm>
            <a:off x="0" y="0"/>
            <a:ext cx="7775575" cy="10907713"/>
          </a:xfrm>
          <a:prstGeom prst="rect">
            <a:avLst/>
          </a:prstGeom>
          <a:pattFill prst="narVert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645" y="3338241"/>
            <a:ext cx="7166985" cy="462061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7554" y="-39522"/>
            <a:ext cx="7832335" cy="3157550"/>
          </a:xfrm>
          <a:prstGeom prst="rect">
            <a:avLst/>
          </a:prstGeom>
        </p:spPr>
      </p:pic>
      <p:sp>
        <p:nvSpPr>
          <p:cNvPr id="376" name="正方形/長方形 375"/>
          <p:cNvSpPr/>
          <p:nvPr/>
        </p:nvSpPr>
        <p:spPr>
          <a:xfrm>
            <a:off x="0" y="8665334"/>
            <a:ext cx="7775575" cy="22423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1319558" y="3529039"/>
            <a:ext cx="260182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6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8</a:t>
            </a:r>
            <a:r>
              <a:rPr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月</a:t>
            </a:r>
            <a:r>
              <a:rPr lang="en-US" altLang="ja-JP" sz="66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3</a:t>
            </a:r>
            <a:r>
              <a:rPr lang="en-US" altLang="ja-JP" sz="6600" b="1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日</a:t>
            </a:r>
            <a:endParaRPr lang="ja-JP" altLang="en-US" sz="5400" b="1" dirty="0">
              <a:solidFill>
                <a:schemeClr val="accent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93386" y="841888"/>
            <a:ext cx="65140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dirty="0">
                <a:ln w="222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「急性期脳卒中を対象にした症候画像連関研究」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4062457" y="3757693"/>
            <a:ext cx="31429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8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7</a:t>
            </a:r>
            <a:r>
              <a:rPr lang="ja-JP" altLang="en-US" sz="48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:00</a:t>
            </a:r>
            <a:r>
              <a:rPr lang="en-US" altLang="ja-JP" sz="36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-</a:t>
            </a:r>
            <a:r>
              <a:rPr lang="ja-JP" altLang="en-US" sz="48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1</a:t>
            </a:r>
            <a:r>
              <a:rPr lang="en-US" altLang="ja-JP" sz="48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8</a:t>
            </a:r>
            <a:r>
              <a:rPr lang="ja-JP" altLang="en-US" sz="4800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:00</a:t>
            </a:r>
            <a:r>
              <a:rPr lang="ja-JP" altLang="en-US" sz="4800" dirty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　</a:t>
            </a:r>
          </a:p>
        </p:txBody>
      </p:sp>
      <p:sp>
        <p:nvSpPr>
          <p:cNvPr id="363" name="正方形/長方形 362"/>
          <p:cNvSpPr/>
          <p:nvPr/>
        </p:nvSpPr>
        <p:spPr>
          <a:xfrm>
            <a:off x="1338608" y="5973620"/>
            <a:ext cx="5541094" cy="11212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5" name="正方形/長方形 364"/>
          <p:cNvSpPr/>
          <p:nvPr/>
        </p:nvSpPr>
        <p:spPr>
          <a:xfrm>
            <a:off x="1338608" y="3439625"/>
            <a:ext cx="1207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201</a:t>
            </a:r>
            <a:r>
              <a:rPr lang="en-US" altLang="ja-JP" sz="18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8</a:t>
            </a:r>
            <a:r>
              <a:rPr lang="ja-JP" altLang="en-US" sz="1800" b="1" dirty="0" smtClean="0">
                <a:solidFill>
                  <a:schemeClr val="accent2">
                    <a:lumMod val="75000"/>
                  </a:schemeClr>
                </a:solidFill>
                <a:latin typeface="+mj-ea"/>
                <a:ea typeface="+mj-ea"/>
              </a:rPr>
              <a:t>年</a:t>
            </a:r>
            <a:endParaRPr lang="ja-JP" altLang="en-US" sz="5400" b="1" dirty="0">
              <a:solidFill>
                <a:schemeClr val="accent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72" name="角丸四角形 371"/>
          <p:cNvSpPr/>
          <p:nvPr/>
        </p:nvSpPr>
        <p:spPr>
          <a:xfrm>
            <a:off x="3528931" y="4000203"/>
            <a:ext cx="535321" cy="535321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1" name="正方形/長方形 370"/>
          <p:cNvSpPr/>
          <p:nvPr/>
        </p:nvSpPr>
        <p:spPr>
          <a:xfrm>
            <a:off x="3500349" y="3976585"/>
            <a:ext cx="591069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+mj-ea"/>
                <a:ea typeface="+mj-ea"/>
              </a:rPr>
              <a:t>金</a:t>
            </a:r>
            <a:endParaRPr lang="ja-JP" altLang="en-US" sz="28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grpSp>
        <p:nvGrpSpPr>
          <p:cNvPr id="226" name="図形グループ 225"/>
          <p:cNvGrpSpPr/>
          <p:nvPr/>
        </p:nvGrpSpPr>
        <p:grpSpPr>
          <a:xfrm>
            <a:off x="478964" y="8908364"/>
            <a:ext cx="1861206" cy="1597720"/>
            <a:chOff x="378004" y="9881695"/>
            <a:chExt cx="1861206" cy="1003745"/>
          </a:xfrm>
        </p:grpSpPr>
        <p:sp>
          <p:nvSpPr>
            <p:cNvPr id="9" name="正方形/長方形 8"/>
            <p:cNvSpPr/>
            <p:nvPr/>
          </p:nvSpPr>
          <p:spPr>
            <a:xfrm>
              <a:off x="378004" y="9927032"/>
              <a:ext cx="1861206" cy="9281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800" b="1" dirty="0" smtClean="0">
                  <a:solidFill>
                    <a:schemeClr val="bg1"/>
                  </a:solidFill>
                </a:rPr>
                <a:t>事前申込不要</a:t>
              </a:r>
              <a:endParaRPr lang="en-US" altLang="ja-JP" sz="18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ja-JP" altLang="en-US" sz="1800" b="1" dirty="0" smtClean="0">
                  <a:solidFill>
                    <a:schemeClr val="bg1"/>
                  </a:solidFill>
                </a:rPr>
                <a:t>参加費無料</a:t>
              </a:r>
              <a:endParaRPr lang="en-US" altLang="ja-JP" sz="18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ja-JP" altLang="en-US" sz="1800" b="1" dirty="0" smtClean="0">
                  <a:solidFill>
                    <a:schemeClr val="bg1"/>
                  </a:solidFill>
                </a:rPr>
                <a:t>（定員</a:t>
              </a:r>
              <a:r>
                <a:rPr lang="en-US" altLang="ja-JP" sz="1800" b="1" dirty="0" smtClean="0">
                  <a:solidFill>
                    <a:schemeClr val="bg1"/>
                  </a:solidFill>
                </a:rPr>
                <a:t>40</a:t>
              </a:r>
              <a:r>
                <a:rPr lang="ja-JP" altLang="en-US" sz="1800" b="1" dirty="0" smtClean="0">
                  <a:solidFill>
                    <a:schemeClr val="bg1"/>
                  </a:solidFill>
                </a:rPr>
                <a:t>名）</a:t>
              </a:r>
              <a:endParaRPr lang="en-US" altLang="ja-JP" sz="1800" b="1" dirty="0" smtClean="0">
                <a:solidFill>
                  <a:schemeClr val="bg1"/>
                </a:solidFill>
              </a:endParaRPr>
            </a:p>
            <a:p>
              <a:pPr algn="ctr"/>
              <a:r>
                <a:rPr lang="ja-JP" altLang="en-US" sz="1800" b="1" dirty="0" smtClean="0">
                  <a:solidFill>
                    <a:schemeClr val="bg1"/>
                  </a:solidFill>
                </a:rPr>
                <a:t>お問合せは右記まで</a:t>
              </a:r>
              <a:endParaRPr lang="en-US" altLang="ja-JP" sz="1800" b="1" dirty="0" smtClean="0">
                <a:solidFill>
                  <a:schemeClr val="bg1"/>
                </a:solidFill>
              </a:endParaRPr>
            </a:p>
          </p:txBody>
        </p:sp>
        <p:cxnSp>
          <p:nvCxnSpPr>
            <p:cNvPr id="32" name="直線コネクタ 31"/>
            <p:cNvCxnSpPr/>
            <p:nvPr/>
          </p:nvCxnSpPr>
          <p:spPr>
            <a:xfrm>
              <a:off x="393125" y="9881695"/>
              <a:ext cx="171901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直線コネクタ 220"/>
            <p:cNvCxnSpPr/>
            <p:nvPr/>
          </p:nvCxnSpPr>
          <p:spPr>
            <a:xfrm>
              <a:off x="378004" y="10874487"/>
              <a:ext cx="1734134" cy="1095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正方形/長方形 50"/>
          <p:cNvSpPr/>
          <p:nvPr/>
        </p:nvSpPr>
        <p:spPr>
          <a:xfrm>
            <a:off x="2549372" y="9892332"/>
            <a:ext cx="5097135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2000" dirty="0" err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Email:dbnn@psy.med.osaka-u.ac.jp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en-US" altLang="ja-JP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en-US" altLang="ja-JP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6879-3373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（内</a:t>
            </a:r>
            <a:r>
              <a:rPr lang="en-US" altLang="ja-JP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:3373</a:t>
            </a:r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テキスト ボックス 18"/>
          <p:cNvSpPr txBox="1"/>
          <p:nvPr/>
        </p:nvSpPr>
        <p:spPr>
          <a:xfrm>
            <a:off x="2620468" y="8876668"/>
            <a:ext cx="454483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大阪大学大学院連合小児発達学研究科</a:t>
            </a:r>
            <a:endParaRPr lang="en-US" altLang="ja-JP" sz="20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行動神経学・神経精神医学寄附講座</a:t>
            </a:r>
            <a:endParaRPr lang="en-US" altLang="ja-JP" sz="20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森　悦朗（事務：神代）</a:t>
            </a:r>
            <a:endParaRPr lang="en-US" altLang="ja-JP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テキスト ボックス 31"/>
          <p:cNvSpPr txBox="1"/>
          <p:nvPr/>
        </p:nvSpPr>
        <p:spPr>
          <a:xfrm>
            <a:off x="1325881" y="4771371"/>
            <a:ext cx="55923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0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会場：最先端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医療</a:t>
            </a:r>
            <a:r>
              <a:rPr lang="ja-JP" altLang="en-US" sz="20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イノベーションセンター</a:t>
            </a:r>
            <a:endParaRPr lang="en-US" altLang="ja-JP" sz="2000" b="1" dirty="0" smtClean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20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 セミナー室 </a:t>
            </a:r>
            <a:r>
              <a:rPr lang="en-US" altLang="ja-JP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</a:p>
          <a:p>
            <a:pPr algn="ctr"/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（大阪</a:t>
            </a:r>
            <a:r>
              <a:rPr lang="ja-JP" altLang="en-US" sz="20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大学吹田キャンパス内）</a:t>
            </a:r>
            <a:endParaRPr lang="ja-JP" alt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5" name="テキスト ボックス 29"/>
          <p:cNvSpPr txBox="1"/>
          <p:nvPr/>
        </p:nvSpPr>
        <p:spPr>
          <a:xfrm>
            <a:off x="1270461" y="6375788"/>
            <a:ext cx="593491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4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講師</a:t>
            </a:r>
            <a:r>
              <a:rPr lang="ja-JP" altLang="en-US" sz="24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：板橋　亮　先生</a:t>
            </a:r>
            <a:endParaRPr lang="ja-JP" altLang="en-US" sz="24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800" b="1" dirty="0" smtClean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lang="ja-JP" altLang="en-US" sz="16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一般</a:t>
            </a:r>
            <a:r>
              <a:rPr lang="ja-JP" altLang="en-US" sz="1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財団法人広南会　広南病院　脳血管</a:t>
            </a:r>
            <a:r>
              <a:rPr lang="ja-JP" altLang="en-US" sz="16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内科部長</a:t>
            </a:r>
            <a:endParaRPr lang="en-US" altLang="ja-JP" sz="1600" dirty="0" smtClean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大阪大学大学院連合小児発達学研究科　</a:t>
            </a:r>
            <a:r>
              <a:rPr lang="ja-JP" altLang="en-US" sz="1600" dirty="0" err="1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招へい准</a:t>
            </a:r>
            <a:r>
              <a:rPr lang="ja-JP" altLang="en-US" sz="16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教授</a:t>
            </a:r>
            <a:r>
              <a:rPr lang="ja-JP" altLang="en-US" sz="1800" dirty="0" smtClean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　</a:t>
            </a:r>
            <a:endParaRPr lang="ja-JP" altLang="en-US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94085" y="8093190"/>
            <a:ext cx="7152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/>
              <a:t>このセミナーは医学系研究科修士・博士課程の単位認定セミナーです。</a:t>
            </a:r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71684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88</Words>
  <Application>Microsoft Office PowerPoint</Application>
  <PresentationFormat>ユーザー設定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2014-07-29T05:44:25Z</dcterms:created>
  <dcterms:modified xsi:type="dcterms:W3CDTF">2018-08-20T02:14:47Z</dcterms:modified>
</cp:coreProperties>
</file>